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61" r:id="rId3"/>
    <p:sldId id="262" r:id="rId4"/>
    <p:sldId id="263" r:id="rId5"/>
    <p:sldId id="264" r:id="rId6"/>
    <p:sldId id="303" r:id="rId7"/>
    <p:sldId id="307" r:id="rId8"/>
    <p:sldId id="306" r:id="rId9"/>
    <p:sldId id="305" r:id="rId10"/>
    <p:sldId id="310" r:id="rId11"/>
    <p:sldId id="311" r:id="rId12"/>
    <p:sldId id="301" r:id="rId13"/>
    <p:sldId id="276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07" autoAdjust="0"/>
  </p:normalViewPr>
  <p:slideViewPr>
    <p:cSldViewPr snapToGrid="0">
      <p:cViewPr varScale="1">
        <p:scale>
          <a:sx n="115" d="100"/>
          <a:sy n="115" d="100"/>
        </p:scale>
        <p:origin x="258" y="96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2020/12/26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ZA" smtClean="0"/>
              <a:t>2020/12/26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9222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cxnSp>
        <p:nvCxnSpPr>
          <p:cNvPr id="5" name="Straight Connector 4" descr="Title Slide divider line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Emphasized text can go here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/>
            <a:r>
              <a:rPr lang="en-ZA" dirty="0"/>
              <a:t>3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848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91026" y="3916810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9339" y="3916810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7652" y="3916810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76314" y="2151179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84627" y="2151179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92940" y="2151179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201251" y="2151179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15963" y="3916363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Website Address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01395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6948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0084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209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4992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48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4188275" y="2914640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6482743" y="2914640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8777212" y="2914640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1896794" y="2914640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3758" y="5258734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226" y="5258734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695" y="5254269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69483" y="4496956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3759" y="4496957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8226" y="4496957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2696" y="4496957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9777" y="5253972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224137" y="3241983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7859" y="3241983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11581" y="3241983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05303" y="3241983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99933" y="1002317"/>
            <a:ext cx="8070136" cy="1139750"/>
          </a:xfr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pPr lvl="0"/>
            <a:r>
              <a:rPr lang="en-US" dirty="0"/>
              <a:t>The Need</a:t>
            </a:r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ZA" sz="120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88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87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048786" cy="1449788"/>
          </a:xfrm>
        </p:spPr>
        <p:txBody>
          <a:bodyPr anchor="ctr"/>
          <a:lstStyle/>
          <a:p>
            <a:r>
              <a:rPr lang="en-ZA" dirty="0"/>
              <a:t>Job Me</a:t>
            </a:r>
          </a:p>
        </p:txBody>
      </p:sp>
      <p:cxnSp>
        <p:nvCxnSpPr>
          <p:cNvPr id="15" name="Straight Connector 14" descr="Divider line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בואו למצוא את האתגר הבא שלכם...</a:t>
            </a:r>
            <a:endParaRPr lang="en-ZA" dirty="0"/>
          </a:p>
        </p:txBody>
      </p:sp>
      <p:grpSp>
        <p:nvGrpSpPr>
          <p:cNvPr id="34" name="Group 33" title="geometric shape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18C7F80-7FEF-4289-ADF1-A9509840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0" y="6205988"/>
            <a:ext cx="1813503" cy="33571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6E7EC2A-D6DD-4314-9147-0864337B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/>
          <a:p>
            <a:pPr algn="r" rtl="1"/>
            <a:r>
              <a:rPr lang="he-IL" b="1" dirty="0"/>
              <a:t>המערכת</a:t>
            </a:r>
            <a:endParaRPr lang="en-ZA" b="1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7F2FFC5-ABBA-498D-8745-C0FC2C1DA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54" r="23521"/>
          <a:stretch/>
        </p:blipFill>
        <p:spPr>
          <a:xfrm>
            <a:off x="2768913" y="-1525"/>
            <a:ext cx="6358462" cy="6767457"/>
          </a:xfrm>
          <a:prstGeom prst="rect">
            <a:avLst/>
          </a:prstGeom>
        </p:spPr>
      </p:pic>
      <p:grpSp>
        <p:nvGrpSpPr>
          <p:cNvPr id="40" name="Group 45" title="group of triangles">
            <a:extLst>
              <a:ext uri="{FF2B5EF4-FFF2-40B4-BE49-F238E27FC236}">
                <a16:creationId xmlns:a16="http://schemas.microsoft.com/office/drawing/2014/main" id="{D2BBF8AD-E218-4F3D-9D85-E83000ADA366}"/>
              </a:ext>
            </a:extLst>
          </p:cNvPr>
          <p:cNvGrpSpPr/>
          <p:nvPr/>
        </p:nvGrpSpPr>
        <p:grpSpPr>
          <a:xfrm>
            <a:off x="7669807" y="5839135"/>
            <a:ext cx="1097904" cy="632110"/>
            <a:chOff x="9862160" y="831132"/>
            <a:chExt cx="1850209" cy="1915995"/>
          </a:xfrm>
        </p:grpSpPr>
        <p:sp>
          <p:nvSpPr>
            <p:cNvPr id="41" name="Freeform: Shape 15" title="triangles">
              <a:extLst>
                <a:ext uri="{FF2B5EF4-FFF2-40B4-BE49-F238E27FC236}">
                  <a16:creationId xmlns:a16="http://schemas.microsoft.com/office/drawing/2014/main" id="{639104C9-BCB0-49F7-878F-210F78AC45AB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2" name="Freeform: Shape 16" title="triangles">
              <a:extLst>
                <a:ext uri="{FF2B5EF4-FFF2-40B4-BE49-F238E27FC236}">
                  <a16:creationId xmlns:a16="http://schemas.microsoft.com/office/drawing/2014/main" id="{2E26F8C8-8EB8-489A-9CF4-E21D0AA808BF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3" name="Freeform: Shape 17" title="triangles">
              <a:extLst>
                <a:ext uri="{FF2B5EF4-FFF2-40B4-BE49-F238E27FC236}">
                  <a16:creationId xmlns:a16="http://schemas.microsoft.com/office/drawing/2014/main" id="{DE51043C-3D45-478F-A2F7-99D13927A289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4" name="Freeform: Shape 18" title="triangles">
              <a:extLst>
                <a:ext uri="{FF2B5EF4-FFF2-40B4-BE49-F238E27FC236}">
                  <a16:creationId xmlns:a16="http://schemas.microsoft.com/office/drawing/2014/main" id="{7A5D2DEA-5130-4B02-8DA6-D47A25A0D5E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5" name="Freeform: Shape 19" title="triangles">
              <a:extLst>
                <a:ext uri="{FF2B5EF4-FFF2-40B4-BE49-F238E27FC236}">
                  <a16:creationId xmlns:a16="http://schemas.microsoft.com/office/drawing/2014/main" id="{1848E956-1FD4-4CBF-A3A2-CB0C87D26B7F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6" name="Freeform: Shape 20" title="triangles">
              <a:extLst>
                <a:ext uri="{FF2B5EF4-FFF2-40B4-BE49-F238E27FC236}">
                  <a16:creationId xmlns:a16="http://schemas.microsoft.com/office/drawing/2014/main" id="{17F89099-27AD-4D3A-B458-05308F2D0B83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7" name="Freeform: Shape 21" title="triangles">
              <a:extLst>
                <a:ext uri="{FF2B5EF4-FFF2-40B4-BE49-F238E27FC236}">
                  <a16:creationId xmlns:a16="http://schemas.microsoft.com/office/drawing/2014/main" id="{BB8106DF-F482-4BFB-B7DF-F599CF44A6D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8" name="Freeform: Shape 22" title="triangles">
              <a:extLst>
                <a:ext uri="{FF2B5EF4-FFF2-40B4-BE49-F238E27FC236}">
                  <a16:creationId xmlns:a16="http://schemas.microsoft.com/office/drawing/2014/main" id="{6ABA3E58-FC9C-41AA-8255-9E0BF6A56BF9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9" name="Freeform: Shape 23" title="triangles">
              <a:extLst>
                <a:ext uri="{FF2B5EF4-FFF2-40B4-BE49-F238E27FC236}">
                  <a16:creationId xmlns:a16="http://schemas.microsoft.com/office/drawing/2014/main" id="{19F08A2D-3F98-4A07-878E-53DAE270E18E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0" name="Freeform: Shape 24" title="triangles">
              <a:extLst>
                <a:ext uri="{FF2B5EF4-FFF2-40B4-BE49-F238E27FC236}">
                  <a16:creationId xmlns:a16="http://schemas.microsoft.com/office/drawing/2014/main" id="{1A9BDBA7-3579-4361-AE09-A342F5B3AD90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1" name="Freeform: Shape 25" title="triangles">
              <a:extLst>
                <a:ext uri="{FF2B5EF4-FFF2-40B4-BE49-F238E27FC236}">
                  <a16:creationId xmlns:a16="http://schemas.microsoft.com/office/drawing/2014/main" id="{8E29A535-57EF-407A-9F03-D4769E28E32A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2" name="Freeform: Shape 26" title="triangles">
              <a:extLst>
                <a:ext uri="{FF2B5EF4-FFF2-40B4-BE49-F238E27FC236}">
                  <a16:creationId xmlns:a16="http://schemas.microsoft.com/office/drawing/2014/main" id="{6E01FAE5-D26C-4BA4-AB24-241418AF8377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3" name="Freeform: Shape 27" title="triangles">
              <a:extLst>
                <a:ext uri="{FF2B5EF4-FFF2-40B4-BE49-F238E27FC236}">
                  <a16:creationId xmlns:a16="http://schemas.microsoft.com/office/drawing/2014/main" id="{F1395954-D42C-4C45-B972-707576CB9039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4" name="Freeform: Shape 28" title="triangles">
              <a:extLst>
                <a:ext uri="{FF2B5EF4-FFF2-40B4-BE49-F238E27FC236}">
                  <a16:creationId xmlns:a16="http://schemas.microsoft.com/office/drawing/2014/main" id="{23651BCF-B498-46CB-89A5-C6B03897D721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360342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b="1" dirty="0"/>
              <a:t>מסקנות</a:t>
            </a:r>
            <a:endParaRPr lang="en-ZA" b="1" dirty="0"/>
          </a:p>
        </p:txBody>
      </p:sp>
      <p:cxnSp>
        <p:nvCxnSpPr>
          <p:cNvPr id="80" name="Straight Connector 79" descr="Second divider line on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76CDC11-197B-444F-A120-E31CE5B1B6DE}"/>
              </a:ext>
            </a:extLst>
          </p:cNvPr>
          <p:cNvSpPr txBox="1">
            <a:spLocks/>
          </p:cNvSpPr>
          <p:nvPr/>
        </p:nvSpPr>
        <p:spPr>
          <a:xfrm>
            <a:off x="8992644" y="2534180"/>
            <a:ext cx="300240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ZA" dirty="0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8459D1D7-ACF0-4FB6-B3C2-A6929E65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0" y="6205988"/>
            <a:ext cx="1813503" cy="335716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BB694858-F596-4839-AC06-EB23D3B3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1295403"/>
            <a:ext cx="1813503" cy="335082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3715" y="1377077"/>
            <a:ext cx="5614654" cy="4778113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0" dirty="0"/>
              <a:t>הכלי עמד במטרותיו הראשוניות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0" dirty="0"/>
              <a:t>ניתן להרחיב את המערכת באמצעות </a:t>
            </a:r>
            <a:r>
              <a:rPr lang="en-US" b="0" dirty="0"/>
              <a:t>API</a:t>
            </a:r>
            <a:r>
              <a:rPr lang="he-IL" b="0" dirty="0"/>
              <a:t> למשרות נוספות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0" dirty="0"/>
              <a:t>יש לקחת בחשבון את הסיכונים הכרוכים בהתבססות על</a:t>
            </a:r>
          </a:p>
          <a:p>
            <a:pPr algn="r" rtl="1"/>
            <a:r>
              <a:rPr lang="he-IL" b="0" dirty="0"/>
              <a:t>    אתרי אינטרנט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0" dirty="0"/>
              <a:t>ניתן להרחיב את החיפוש למשרות דומות באותו התחום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0" dirty="0"/>
              <a:t>שיפור המודלים ע"י מילונים ייעודיים לחיפוש עבודה, הרצתם </a:t>
            </a:r>
          </a:p>
          <a:p>
            <a:pPr algn="r" rtl="1"/>
            <a:r>
              <a:rPr lang="he-IL" b="0" dirty="0"/>
              <a:t>    על </a:t>
            </a:r>
            <a:r>
              <a:rPr lang="en-US" b="0" dirty="0"/>
              <a:t>data</a:t>
            </a:r>
            <a:r>
              <a:rPr lang="he-IL" b="0" dirty="0"/>
              <a:t> גדול יותר ועל חומרה חזקה יותר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0" dirty="0"/>
              <a:t>יש חבילות מצוינות </a:t>
            </a:r>
            <a:r>
              <a:rPr lang="he-IL" b="0" dirty="0" err="1"/>
              <a:t>בפייתון</a:t>
            </a:r>
            <a:r>
              <a:rPr lang="he-IL" b="0" dirty="0"/>
              <a:t> !</a:t>
            </a:r>
          </a:p>
          <a:p>
            <a:pPr algn="r" rtl="1"/>
            <a:endParaRPr lang="he-IL" b="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ZA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ZA" dirty="0"/>
          </a:p>
          <a:p>
            <a:pPr algn="r" rtl="1"/>
            <a:endParaRPr lang="en-ZA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12" name="מציין מיקום של תמונה 11">
            <a:extLst>
              <a:ext uri="{FF2B5EF4-FFF2-40B4-BE49-F238E27FC236}">
                <a16:creationId xmlns:a16="http://schemas.microsoft.com/office/drawing/2014/main" id="{17605FC2-285A-457F-969E-C368A3F403C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10364" b="103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1356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7" descr="Environmental leaves">
            <a:extLst>
              <a:ext uri="{FF2B5EF4-FFF2-40B4-BE49-F238E27FC236}">
                <a16:creationId xmlns:a16="http://schemas.microsoft.com/office/drawing/2014/main" id="{12C93358-4ADF-4758-BA8F-E14C097DE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" r="11" b="85828"/>
          <a:stretch/>
        </p:blipFill>
        <p:spPr>
          <a:xfrm>
            <a:off x="3257964" y="1704454"/>
            <a:ext cx="5320771" cy="407586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410" y="1811912"/>
            <a:ext cx="4455623" cy="2452517"/>
          </a:xfrm>
        </p:spPr>
        <p:txBody>
          <a:bodyPr/>
          <a:lstStyle/>
          <a:p>
            <a:pPr algn="r" rtl="1"/>
            <a:r>
              <a:rPr lang="he-IL" sz="10000" b="1" dirty="0">
                <a:solidFill>
                  <a:schemeClr val="tx1"/>
                </a:solidFill>
                <a:latin typeface="David" panose="020E0502060401010101" pitchFamily="34" charset="-79"/>
                <a:ea typeface="Karla"/>
                <a:cs typeface="David" panose="020E0502060401010101" pitchFamily="34" charset="-79"/>
                <a:sym typeface="Karla"/>
              </a:rPr>
              <a:t>שאלות ?</a:t>
            </a:r>
            <a:endParaRPr lang="en-ZA" sz="10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33" name="Picture Placeholder 7" descr="Environmental leaves">
            <a:extLst>
              <a:ext uri="{FF2B5EF4-FFF2-40B4-BE49-F238E27FC236}">
                <a16:creationId xmlns:a16="http://schemas.microsoft.com/office/drawing/2014/main" id="{80D8E598-3AB6-40C3-AF5B-5EE0100EC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" t="85829" r="11"/>
          <a:stretch/>
        </p:blipFill>
        <p:spPr>
          <a:xfrm>
            <a:off x="3257964" y="3906111"/>
            <a:ext cx="5320771" cy="40758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BDC5CFC-BFDF-4F74-870C-400ECB2E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0" y="6205988"/>
            <a:ext cx="1813503" cy="33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5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ZA" dirty="0"/>
              <a:t> </a:t>
            </a:r>
            <a:r>
              <a:rPr lang="he-IL" dirty="0"/>
              <a:t>הצוות שלנו</a:t>
            </a:r>
            <a:endParaRPr lang="en-ZA" dirty="0"/>
          </a:p>
        </p:txBody>
      </p:sp>
      <p:cxnSp>
        <p:nvCxnSpPr>
          <p:cNvPr id="40" name="Straight Connector 39" descr="Second divder line on slide">
            <a:extLst>
              <a:ext uri="{FF2B5EF4-FFF2-40B4-BE49-F238E27FC236}">
                <a16:creationId xmlns:a16="http://schemas.microsoft.com/office/drawing/2014/main" id="{57D2FD2B-650B-4B33-9DC9-EB31F82F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46643" y="220469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Third divder line on slide">
            <a:extLst>
              <a:ext uri="{FF2B5EF4-FFF2-40B4-BE49-F238E27FC236}">
                <a16:creationId xmlns:a16="http://schemas.microsoft.com/office/drawing/2014/main" id="{9CDA13B4-C0CC-425B-B570-F7F7B5BC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54955" y="220469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0761" y="3936033"/>
            <a:ext cx="1800000" cy="504000"/>
          </a:xfrm>
        </p:spPr>
        <p:txBody>
          <a:bodyPr/>
          <a:lstStyle/>
          <a:p>
            <a:r>
              <a:rPr lang="he-IL" dirty="0"/>
              <a:t>שי ארץ קדושה</a:t>
            </a:r>
            <a:endParaRPr lang="en-ZA" dirty="0"/>
          </a:p>
        </p:txBody>
      </p:sp>
      <p:cxnSp>
        <p:nvCxnSpPr>
          <p:cNvPr id="42" name="Straight Connector 41" descr="Fourth divder line on slide">
            <a:extLst>
              <a:ext uri="{FF2B5EF4-FFF2-40B4-BE49-F238E27FC236}">
                <a16:creationId xmlns:a16="http://schemas.microsoft.com/office/drawing/2014/main" id="{61D2B2CE-528D-4592-97F6-FDDE868DA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83020" y="2204312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A4DC1A4-E270-4CBE-9F55-694275572E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07141" y="3935208"/>
            <a:ext cx="1800000" cy="504825"/>
          </a:xfrm>
        </p:spPr>
        <p:txBody>
          <a:bodyPr/>
          <a:lstStyle/>
          <a:p>
            <a:r>
              <a:rPr lang="he-IL" dirty="0"/>
              <a:t>חן ארזי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r="377"/>
          <a:stretch>
            <a:fillRect/>
          </a:stretch>
        </p:blipFill>
        <p:spPr>
          <a:xfrm>
            <a:off x="4337002" y="2189452"/>
            <a:ext cx="1229425" cy="1229425"/>
          </a:xfrm>
        </p:spPr>
      </p:pic>
      <p:pic>
        <p:nvPicPr>
          <p:cNvPr id="6" name="מציין מיקום של תמונה 5">
            <a:extLst>
              <a:ext uri="{FF2B5EF4-FFF2-40B4-BE49-F238E27FC236}">
                <a16:creationId xmlns:a16="http://schemas.microsoft.com/office/drawing/2014/main" id="{F23086C2-CCDC-4C64-88C5-566603855BF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xfrm>
            <a:off x="6273379" y="2189074"/>
            <a:ext cx="1229425" cy="1229425"/>
          </a:xfr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C2C09CFC-8C64-4A7F-A49C-B4E280EBC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50" y="6205988"/>
            <a:ext cx="1813503" cy="33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2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Environmental leaves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1" r="11"/>
          <a:stretch>
            <a:fillRect/>
          </a:stretch>
        </p:blipFill>
        <p:spPr>
          <a:xfrm>
            <a:off x="86714" y="170031"/>
            <a:ext cx="12018572" cy="64967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ZA" dirty="0"/>
              <a:t>ToFindMyJob@gmail.com</a:t>
            </a:r>
          </a:p>
        </p:txBody>
      </p:sp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he-IL" dirty="0">
                <a:latin typeface="MS PGothic" panose="020B0600070205080204" pitchFamily="34" charset="-128"/>
                <a:ea typeface="MS PGothic" panose="020B0600070205080204" pitchFamily="34" charset="-128"/>
              </a:rPr>
              <a:t>קצת עלינו...</a:t>
            </a:r>
            <a:endParaRPr lang="en-ZA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מטרתנו לסייע למחפשי עבודה להתכונן בצורה הטובה ביותר לראיון שלהם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he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4400" b="1" dirty="0" err="1"/>
              <a:t>JobMe</a:t>
            </a:r>
            <a:endParaRPr lang="en-ZA" sz="4400" b="1" dirty="0"/>
          </a:p>
        </p:txBody>
      </p:sp>
      <p:grpSp>
        <p:nvGrpSpPr>
          <p:cNvPr id="46" name="Group 45" title="group of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A34AEB3-7A17-4E89-B6F1-D124B425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597" y="5938268"/>
            <a:ext cx="2333625" cy="590550"/>
          </a:xfrm>
          <a:prstGeom prst="rect">
            <a:avLst/>
          </a:prstGeom>
        </p:spPr>
      </p:pic>
      <p:sp>
        <p:nvSpPr>
          <p:cNvPr id="9" name="מציין מיקום של תמונה 8">
            <a:extLst>
              <a:ext uri="{FF2B5EF4-FFF2-40B4-BE49-F238E27FC236}">
                <a16:creationId xmlns:a16="http://schemas.microsoft.com/office/drawing/2014/main" id="{50124498-ABFA-4081-8D52-4B42F15143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026" name="Picture 2" descr="New High Tech Office in Tel Aviv - Office Snapshots">
            <a:extLst>
              <a:ext uri="{FF2B5EF4-FFF2-40B4-BE49-F238E27FC236}">
                <a16:creationId xmlns:a16="http://schemas.microsoft.com/office/drawing/2014/main" id="{0F17CFF6-E371-4C53-AFCF-E940DDF2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0" y="314978"/>
            <a:ext cx="5160758" cy="299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46" y="772061"/>
            <a:ext cx="11340000" cy="432000"/>
          </a:xfrm>
        </p:spPr>
        <p:txBody>
          <a:bodyPr/>
          <a:lstStyle/>
          <a:p>
            <a:pPr algn="r" rtl="1"/>
            <a:r>
              <a:rPr lang="he-IL" b="1" dirty="0"/>
              <a:t>הצורך והבעיות באלטרנטיבות כיום</a:t>
            </a:r>
            <a:endParaRPr lang="en-ZA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91" name="Text Placeholder 90"/>
          <p:cNvSpPr>
            <a:spLocks noGrp="1"/>
          </p:cNvSpPr>
          <p:nvPr>
            <p:ph type="body" sz="quarter" idx="32"/>
          </p:nvPr>
        </p:nvSpPr>
        <p:spPr>
          <a:xfrm>
            <a:off x="272797" y="1435065"/>
            <a:ext cx="11419195" cy="1851955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חיפוש עבודה הוא תהליך קשה ומפרך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לאחר קבלת ראיון יש להכין תכנית עבודה - התכוננות מקצועית וקבלת חוות דעת ממרואיינים קודמים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כיום, יש מערכות יכולות לספק את המידע אך יש הרבה מידי מידע וקשה ללקט ממנו תובנות</a:t>
            </a:r>
            <a:endParaRPr lang="en-US" b="1" dirty="0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855DA58-807C-4C7D-AAE5-50A4FA9A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775" y="6277679"/>
            <a:ext cx="2333625" cy="43200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DEB7DFA-6FEE-4483-A14F-DD45DEED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44" y="2421445"/>
            <a:ext cx="8282334" cy="41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4420" y="3928368"/>
            <a:ext cx="2048875" cy="504000"/>
          </a:xfrm>
        </p:spPr>
        <p:txBody>
          <a:bodyPr/>
          <a:lstStyle/>
          <a:p>
            <a:pPr rtl="1"/>
            <a:r>
              <a:rPr lang="he-IL" dirty="0"/>
              <a:t>קבלת חוות דעת כללית</a:t>
            </a:r>
            <a:endParaRPr lang="en-Z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094" y="4683349"/>
            <a:ext cx="2160000" cy="1271761"/>
          </a:xfrm>
        </p:spPr>
        <p:txBody>
          <a:bodyPr/>
          <a:lstStyle/>
          <a:p>
            <a:r>
              <a:rPr lang="he-IL" dirty="0"/>
              <a:t>על סמך נתונים מרואיינים רבים, יצירת תמונה שמבהירה את ההתרשמות הכללית מתהליך הקבלה למשרה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35938" y="3930403"/>
            <a:ext cx="1542550" cy="504000"/>
          </a:xfrm>
        </p:spPr>
        <p:txBody>
          <a:bodyPr/>
          <a:lstStyle/>
          <a:p>
            <a:pPr rtl="1"/>
            <a:r>
              <a:rPr lang="he-IL" dirty="0"/>
              <a:t>קבלת נושאים עיקריים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024" y="4683350"/>
            <a:ext cx="2160588" cy="1522638"/>
          </a:xfrm>
        </p:spPr>
        <p:txBody>
          <a:bodyPr/>
          <a:lstStyle/>
          <a:p>
            <a:r>
              <a:rPr lang="he-IL" dirty="0"/>
              <a:t>יצירת תובנות אודות נושאי הראיונות המקצועיים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86663" y="3926335"/>
            <a:ext cx="2294468" cy="327342"/>
          </a:xfrm>
        </p:spPr>
        <p:txBody>
          <a:bodyPr/>
          <a:lstStyle/>
          <a:p>
            <a:pPr rtl="1"/>
            <a:r>
              <a:rPr lang="he-IL" dirty="0"/>
              <a:t>חיפוש על פי משרה ספציפית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e-IL" dirty="0"/>
              <a:t>חיפוש מידע אודות המשרה הספציפית- התחשבות במיקום המשרה ובחברה שמציעה את המשרה</a:t>
            </a:r>
            <a:endParaRPr lang="ru-RU" dirty="0"/>
          </a:p>
          <a:p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2056" name="Picture Placeholder 2055"/>
          <p:cNvPicPr>
            <a:picLocks noGrp="1" noChangeAspect="1"/>
          </p:cNvPicPr>
          <p:nvPr>
            <p:ph type="pic" sz="quarter" idx="2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" r="211"/>
          <a:stretch>
            <a:fillRect/>
          </a:stretch>
        </p:blipFill>
        <p:spPr>
          <a:xfrm>
            <a:off x="5405061" y="2006481"/>
            <a:ext cx="1361977" cy="1361977"/>
          </a:xfr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5D4823F2-C9FE-43EB-8D0D-2E59FB873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0" y="6205988"/>
            <a:ext cx="1813503" cy="335716"/>
          </a:xfrm>
          <a:prstGeom prst="rect">
            <a:avLst/>
          </a:prstGeom>
        </p:spPr>
      </p:pic>
      <p:pic>
        <p:nvPicPr>
          <p:cNvPr id="2050" name="Picture 2" descr="כאן עובדים בכיף · שיווק מפה לאוזן: הסוד של עסקים קטנים">
            <a:extLst>
              <a:ext uri="{FF2B5EF4-FFF2-40B4-BE49-F238E27FC236}">
                <a16:creationId xmlns:a16="http://schemas.microsoft.com/office/drawing/2014/main" id="{62A564E1-CD4D-4328-AF7A-063BAE93D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9" y="2358091"/>
            <a:ext cx="1495761" cy="78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תמונה 47">
            <a:extLst>
              <a:ext uri="{FF2B5EF4-FFF2-40B4-BE49-F238E27FC236}">
                <a16:creationId xmlns:a16="http://schemas.microsoft.com/office/drawing/2014/main" id="{EC4BA0DA-D83F-4172-82B0-1452DDA28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67798" y="1237725"/>
            <a:ext cx="5779652" cy="3959274"/>
          </a:xfrm>
          <a:prstGeom prst="rect">
            <a:avLst/>
          </a:prstGeom>
        </p:spPr>
      </p:pic>
      <p:pic>
        <p:nvPicPr>
          <p:cNvPr id="71" name="תמונה 70">
            <a:extLst>
              <a:ext uri="{FF2B5EF4-FFF2-40B4-BE49-F238E27FC236}">
                <a16:creationId xmlns:a16="http://schemas.microsoft.com/office/drawing/2014/main" id="{FBF44AA3-BAE1-40DA-8BB8-BE01FC1CC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86460">
            <a:off x="10197589" y="5506097"/>
            <a:ext cx="1813503" cy="553644"/>
          </a:xfrm>
          <a:prstGeom prst="rect">
            <a:avLst/>
          </a:prstGeom>
        </p:spPr>
      </p:pic>
      <p:grpSp>
        <p:nvGrpSpPr>
          <p:cNvPr id="72" name="Group 45" title="group of triangles">
            <a:extLst>
              <a:ext uri="{FF2B5EF4-FFF2-40B4-BE49-F238E27FC236}">
                <a16:creationId xmlns:a16="http://schemas.microsoft.com/office/drawing/2014/main" id="{45096415-CCF1-4DEC-8575-4C76F690EB13}"/>
              </a:ext>
            </a:extLst>
          </p:cNvPr>
          <p:cNvGrpSpPr/>
          <p:nvPr/>
        </p:nvGrpSpPr>
        <p:grpSpPr>
          <a:xfrm>
            <a:off x="10753376" y="5304020"/>
            <a:ext cx="939190" cy="642102"/>
            <a:chOff x="9862160" y="831132"/>
            <a:chExt cx="1850209" cy="1915995"/>
          </a:xfrm>
        </p:grpSpPr>
        <p:sp>
          <p:nvSpPr>
            <p:cNvPr id="73" name="Freeform: Shape 15" title="triangles">
              <a:extLst>
                <a:ext uri="{FF2B5EF4-FFF2-40B4-BE49-F238E27FC236}">
                  <a16:creationId xmlns:a16="http://schemas.microsoft.com/office/drawing/2014/main" id="{4278D19D-C82C-4798-A8B2-7EEEA2231DC8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4" name="Freeform: Shape 16" title="triangles">
              <a:extLst>
                <a:ext uri="{FF2B5EF4-FFF2-40B4-BE49-F238E27FC236}">
                  <a16:creationId xmlns:a16="http://schemas.microsoft.com/office/drawing/2014/main" id="{E408636F-739C-4F7B-A5CE-D33A1C79A2EC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5" name="Freeform: Shape 17" title="triangles">
              <a:extLst>
                <a:ext uri="{FF2B5EF4-FFF2-40B4-BE49-F238E27FC236}">
                  <a16:creationId xmlns:a16="http://schemas.microsoft.com/office/drawing/2014/main" id="{C37C4CA9-CD7D-4CF4-A80B-D41459079FC5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6" name="Freeform: Shape 18" title="triangles">
              <a:extLst>
                <a:ext uri="{FF2B5EF4-FFF2-40B4-BE49-F238E27FC236}">
                  <a16:creationId xmlns:a16="http://schemas.microsoft.com/office/drawing/2014/main" id="{F36DF45F-012D-4B77-B823-E3625FBE7494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7" name="Freeform: Shape 19" title="triangles">
              <a:extLst>
                <a:ext uri="{FF2B5EF4-FFF2-40B4-BE49-F238E27FC236}">
                  <a16:creationId xmlns:a16="http://schemas.microsoft.com/office/drawing/2014/main" id="{D9489805-A2E0-4D63-A564-2E48B96227FA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8" name="Freeform: Shape 20" title="triangles">
              <a:extLst>
                <a:ext uri="{FF2B5EF4-FFF2-40B4-BE49-F238E27FC236}">
                  <a16:creationId xmlns:a16="http://schemas.microsoft.com/office/drawing/2014/main" id="{0B9A4253-7810-444F-B16E-6DFE58ABF199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9" name="Freeform: Shape 21" title="triangles">
              <a:extLst>
                <a:ext uri="{FF2B5EF4-FFF2-40B4-BE49-F238E27FC236}">
                  <a16:creationId xmlns:a16="http://schemas.microsoft.com/office/drawing/2014/main" id="{374B915A-E288-41DB-9B77-29A738855612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80" name="Freeform: Shape 22" title="triangles">
              <a:extLst>
                <a:ext uri="{FF2B5EF4-FFF2-40B4-BE49-F238E27FC236}">
                  <a16:creationId xmlns:a16="http://schemas.microsoft.com/office/drawing/2014/main" id="{36A21A26-13D1-4DAD-9A09-94DC0A82CC82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81" name="Freeform: Shape 23" title="triangles">
              <a:extLst>
                <a:ext uri="{FF2B5EF4-FFF2-40B4-BE49-F238E27FC236}">
                  <a16:creationId xmlns:a16="http://schemas.microsoft.com/office/drawing/2014/main" id="{9767A096-FEC4-4864-9E0F-4E970A5BE4D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82" name="Freeform: Shape 24" title="triangles">
              <a:extLst>
                <a:ext uri="{FF2B5EF4-FFF2-40B4-BE49-F238E27FC236}">
                  <a16:creationId xmlns:a16="http://schemas.microsoft.com/office/drawing/2014/main" id="{67EA1F50-ED79-4F47-8E8C-E52A5674C195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83" name="Freeform: Shape 25" title="triangles">
              <a:extLst>
                <a:ext uri="{FF2B5EF4-FFF2-40B4-BE49-F238E27FC236}">
                  <a16:creationId xmlns:a16="http://schemas.microsoft.com/office/drawing/2014/main" id="{33864CA6-6B7B-4E46-8377-0E786F936F6C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84" name="Freeform: Shape 26" title="triangles">
              <a:extLst>
                <a:ext uri="{FF2B5EF4-FFF2-40B4-BE49-F238E27FC236}">
                  <a16:creationId xmlns:a16="http://schemas.microsoft.com/office/drawing/2014/main" id="{921B4B10-7E50-4DC8-84E5-30CC86938DBF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85" name="Freeform: Shape 27" title="triangles">
              <a:extLst>
                <a:ext uri="{FF2B5EF4-FFF2-40B4-BE49-F238E27FC236}">
                  <a16:creationId xmlns:a16="http://schemas.microsoft.com/office/drawing/2014/main" id="{FDA53238-0F1D-48D7-B34A-51358F18B9B4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86" name="Freeform: Shape 28" title="triangles">
              <a:extLst>
                <a:ext uri="{FF2B5EF4-FFF2-40B4-BE49-F238E27FC236}">
                  <a16:creationId xmlns:a16="http://schemas.microsoft.com/office/drawing/2014/main" id="{597F19F7-6783-4328-BC39-D434CEFCC7EA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pic>
        <p:nvPicPr>
          <p:cNvPr id="87" name="תמונה 86">
            <a:extLst>
              <a:ext uri="{FF2B5EF4-FFF2-40B4-BE49-F238E27FC236}">
                <a16:creationId xmlns:a16="http://schemas.microsoft.com/office/drawing/2014/main" id="{335A553F-EA23-4CBC-A32B-BAA664C9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8" y="343298"/>
            <a:ext cx="1381567" cy="255756"/>
          </a:xfrm>
          <a:prstGeom prst="rect">
            <a:avLst/>
          </a:prstGeom>
        </p:spPr>
      </p:pic>
      <p:pic>
        <p:nvPicPr>
          <p:cNvPr id="119" name="תמונה 118">
            <a:extLst>
              <a:ext uri="{FF2B5EF4-FFF2-40B4-BE49-F238E27FC236}">
                <a16:creationId xmlns:a16="http://schemas.microsoft.com/office/drawing/2014/main" id="{7A4A315F-F2AF-4B92-B931-FFAC5A482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30177">
            <a:off x="8003689" y="358867"/>
            <a:ext cx="1151469" cy="213160"/>
          </a:xfrm>
          <a:prstGeom prst="rect">
            <a:avLst/>
          </a:prstGeom>
        </p:spPr>
      </p:pic>
      <p:grpSp>
        <p:nvGrpSpPr>
          <p:cNvPr id="88" name="Group 45" title="group of triangles">
            <a:extLst>
              <a:ext uri="{FF2B5EF4-FFF2-40B4-BE49-F238E27FC236}">
                <a16:creationId xmlns:a16="http://schemas.microsoft.com/office/drawing/2014/main" id="{06834FFB-8AA4-41E4-8E5D-508A79F81A91}"/>
              </a:ext>
            </a:extLst>
          </p:cNvPr>
          <p:cNvGrpSpPr/>
          <p:nvPr/>
        </p:nvGrpSpPr>
        <p:grpSpPr>
          <a:xfrm>
            <a:off x="8317031" y="212017"/>
            <a:ext cx="1236545" cy="755146"/>
            <a:chOff x="9862160" y="831132"/>
            <a:chExt cx="1850209" cy="1915995"/>
          </a:xfrm>
        </p:grpSpPr>
        <p:sp>
          <p:nvSpPr>
            <p:cNvPr id="89" name="Freeform: Shape 15" title="triangles">
              <a:extLst>
                <a:ext uri="{FF2B5EF4-FFF2-40B4-BE49-F238E27FC236}">
                  <a16:creationId xmlns:a16="http://schemas.microsoft.com/office/drawing/2014/main" id="{E9F69432-637E-425C-B671-35EAFD34E7FB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90" name="Freeform: Shape 16" title="triangles">
              <a:extLst>
                <a:ext uri="{FF2B5EF4-FFF2-40B4-BE49-F238E27FC236}">
                  <a16:creationId xmlns:a16="http://schemas.microsoft.com/office/drawing/2014/main" id="{478F2CE4-75B6-4920-AB2E-1E39DD6C980F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91" name="Freeform: Shape 17" title="triangles">
              <a:extLst>
                <a:ext uri="{FF2B5EF4-FFF2-40B4-BE49-F238E27FC236}">
                  <a16:creationId xmlns:a16="http://schemas.microsoft.com/office/drawing/2014/main" id="{2BB838B2-2797-473F-9C66-9391BF4392A7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92" name="Freeform: Shape 18" title="triangles">
              <a:extLst>
                <a:ext uri="{FF2B5EF4-FFF2-40B4-BE49-F238E27FC236}">
                  <a16:creationId xmlns:a16="http://schemas.microsoft.com/office/drawing/2014/main" id="{1FD4D08A-D259-4703-8261-04CBCEAAF688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93" name="Freeform: Shape 19" title="triangles">
              <a:extLst>
                <a:ext uri="{FF2B5EF4-FFF2-40B4-BE49-F238E27FC236}">
                  <a16:creationId xmlns:a16="http://schemas.microsoft.com/office/drawing/2014/main" id="{C61230A9-B4AA-46C3-99EC-DB81EAA2785F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94" name="Freeform: Shape 20" title="triangles">
              <a:extLst>
                <a:ext uri="{FF2B5EF4-FFF2-40B4-BE49-F238E27FC236}">
                  <a16:creationId xmlns:a16="http://schemas.microsoft.com/office/drawing/2014/main" id="{31CE884F-9FCA-42D3-880D-4C7E6084015F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95" name="Freeform: Shape 21" title="triangles">
              <a:extLst>
                <a:ext uri="{FF2B5EF4-FFF2-40B4-BE49-F238E27FC236}">
                  <a16:creationId xmlns:a16="http://schemas.microsoft.com/office/drawing/2014/main" id="{1C8A998B-6A93-4EE0-8241-A0755704550D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96" name="Freeform: Shape 22" title="triangles">
              <a:extLst>
                <a:ext uri="{FF2B5EF4-FFF2-40B4-BE49-F238E27FC236}">
                  <a16:creationId xmlns:a16="http://schemas.microsoft.com/office/drawing/2014/main" id="{A71FCA1F-D0C2-4CA0-8D5E-90E359097334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97" name="Freeform: Shape 23" title="triangles">
              <a:extLst>
                <a:ext uri="{FF2B5EF4-FFF2-40B4-BE49-F238E27FC236}">
                  <a16:creationId xmlns:a16="http://schemas.microsoft.com/office/drawing/2014/main" id="{649ECC89-66CB-4402-97E0-E8ECAB79DDF7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98" name="Freeform: Shape 24" title="triangles">
              <a:extLst>
                <a:ext uri="{FF2B5EF4-FFF2-40B4-BE49-F238E27FC236}">
                  <a16:creationId xmlns:a16="http://schemas.microsoft.com/office/drawing/2014/main" id="{411CC844-1B5C-4D34-8878-BC80AF9908AB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99" name="Freeform: Shape 25" title="triangles">
              <a:extLst>
                <a:ext uri="{FF2B5EF4-FFF2-40B4-BE49-F238E27FC236}">
                  <a16:creationId xmlns:a16="http://schemas.microsoft.com/office/drawing/2014/main" id="{50A67FEC-6B82-4CF8-8CF5-FE0117A79271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00" name="Freeform: Shape 26" title="triangles">
              <a:extLst>
                <a:ext uri="{FF2B5EF4-FFF2-40B4-BE49-F238E27FC236}">
                  <a16:creationId xmlns:a16="http://schemas.microsoft.com/office/drawing/2014/main" id="{8497DF18-002F-4E87-B2E9-2D74C155B3E6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01" name="Freeform: Shape 27" title="triangles">
              <a:extLst>
                <a:ext uri="{FF2B5EF4-FFF2-40B4-BE49-F238E27FC236}">
                  <a16:creationId xmlns:a16="http://schemas.microsoft.com/office/drawing/2014/main" id="{72C0365D-B2A6-4B24-8BB5-F1AAFED6D6DE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02" name="Freeform: Shape 28" title="triangles">
              <a:extLst>
                <a:ext uri="{FF2B5EF4-FFF2-40B4-BE49-F238E27FC236}">
                  <a16:creationId xmlns:a16="http://schemas.microsoft.com/office/drawing/2014/main" id="{5ACBF358-CE7B-4C5C-AD4E-0878B65C5087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17" name="Group 45" title="group of triangles">
            <a:extLst>
              <a:ext uri="{FF2B5EF4-FFF2-40B4-BE49-F238E27FC236}">
                <a16:creationId xmlns:a16="http://schemas.microsoft.com/office/drawing/2014/main" id="{96CF65A0-0FB0-4F19-B055-05A0E42AC208}"/>
              </a:ext>
            </a:extLst>
          </p:cNvPr>
          <p:cNvGrpSpPr/>
          <p:nvPr/>
        </p:nvGrpSpPr>
        <p:grpSpPr>
          <a:xfrm>
            <a:off x="10195536" y="6064569"/>
            <a:ext cx="939190" cy="642102"/>
            <a:chOff x="9862160" y="831132"/>
            <a:chExt cx="1850209" cy="1915995"/>
          </a:xfrm>
        </p:grpSpPr>
        <p:sp>
          <p:nvSpPr>
            <p:cNvPr id="19" name="Freeform: Shape 15" title="triangles">
              <a:extLst>
                <a:ext uri="{FF2B5EF4-FFF2-40B4-BE49-F238E27FC236}">
                  <a16:creationId xmlns:a16="http://schemas.microsoft.com/office/drawing/2014/main" id="{AAFC25B8-8BA9-4321-B524-E16F3B76C666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0" name="Freeform: Shape 16" title="triangles">
              <a:extLst>
                <a:ext uri="{FF2B5EF4-FFF2-40B4-BE49-F238E27FC236}">
                  <a16:creationId xmlns:a16="http://schemas.microsoft.com/office/drawing/2014/main" id="{D928C146-7B44-4174-9EAB-8E32599B70DA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1" name="Freeform: Shape 17" title="triangles">
              <a:extLst>
                <a:ext uri="{FF2B5EF4-FFF2-40B4-BE49-F238E27FC236}">
                  <a16:creationId xmlns:a16="http://schemas.microsoft.com/office/drawing/2014/main" id="{E4D56A8F-E7EF-4D71-A053-EF261E9698C1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2" name="Freeform: Shape 18" title="triangles">
              <a:extLst>
                <a:ext uri="{FF2B5EF4-FFF2-40B4-BE49-F238E27FC236}">
                  <a16:creationId xmlns:a16="http://schemas.microsoft.com/office/drawing/2014/main" id="{A3E1F8E9-B04E-43F6-8C1B-60F9A2B09384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3" name="Freeform: Shape 19" title="triangles">
              <a:extLst>
                <a:ext uri="{FF2B5EF4-FFF2-40B4-BE49-F238E27FC236}">
                  <a16:creationId xmlns:a16="http://schemas.microsoft.com/office/drawing/2014/main" id="{E0A7F5CD-D0B4-48F4-B6AE-73D713812397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4" name="Freeform: Shape 20" title="triangles">
              <a:extLst>
                <a:ext uri="{FF2B5EF4-FFF2-40B4-BE49-F238E27FC236}">
                  <a16:creationId xmlns:a16="http://schemas.microsoft.com/office/drawing/2014/main" id="{3348C69C-42EC-405A-9AF0-73DE5FABAFA4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5" name="Freeform: Shape 21" title="triangles">
              <a:extLst>
                <a:ext uri="{FF2B5EF4-FFF2-40B4-BE49-F238E27FC236}">
                  <a16:creationId xmlns:a16="http://schemas.microsoft.com/office/drawing/2014/main" id="{9EDFFB49-F5F1-4C55-92C8-BBF73E6AD9CF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6" name="Freeform: Shape 22" title="triangles">
              <a:extLst>
                <a:ext uri="{FF2B5EF4-FFF2-40B4-BE49-F238E27FC236}">
                  <a16:creationId xmlns:a16="http://schemas.microsoft.com/office/drawing/2014/main" id="{9E3C892C-A1A4-44BD-B595-8517666D64A8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7" name="Freeform: Shape 23" title="triangles">
              <a:extLst>
                <a:ext uri="{FF2B5EF4-FFF2-40B4-BE49-F238E27FC236}">
                  <a16:creationId xmlns:a16="http://schemas.microsoft.com/office/drawing/2014/main" id="{9975D19C-7587-426A-98EB-206D22884597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8" name="Freeform: Shape 24" title="triangles">
              <a:extLst>
                <a:ext uri="{FF2B5EF4-FFF2-40B4-BE49-F238E27FC236}">
                  <a16:creationId xmlns:a16="http://schemas.microsoft.com/office/drawing/2014/main" id="{88C05C05-6B0D-4B36-B5BA-F50EB16E909B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9" name="Freeform: Shape 25" title="triangles">
              <a:extLst>
                <a:ext uri="{FF2B5EF4-FFF2-40B4-BE49-F238E27FC236}">
                  <a16:creationId xmlns:a16="http://schemas.microsoft.com/office/drawing/2014/main" id="{FABEC869-AB4F-4A65-9FE4-57102681A15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0" name="Freeform: Shape 26" title="triangles">
              <a:extLst>
                <a:ext uri="{FF2B5EF4-FFF2-40B4-BE49-F238E27FC236}">
                  <a16:creationId xmlns:a16="http://schemas.microsoft.com/office/drawing/2014/main" id="{2280FD2E-B40B-4401-A1FA-741EA9E5F661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1" name="Freeform: Shape 27" title="triangles">
              <a:extLst>
                <a:ext uri="{FF2B5EF4-FFF2-40B4-BE49-F238E27FC236}">
                  <a16:creationId xmlns:a16="http://schemas.microsoft.com/office/drawing/2014/main" id="{FA0B7757-1B16-4793-A4D2-96D4CBC563E4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2" name="Freeform: Shape 28" title="triangles">
              <a:extLst>
                <a:ext uri="{FF2B5EF4-FFF2-40B4-BE49-F238E27FC236}">
                  <a16:creationId xmlns:a16="http://schemas.microsoft.com/office/drawing/2014/main" id="{FEF07B94-589F-4D12-AC90-558A7F75B41C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pic>
        <p:nvPicPr>
          <p:cNvPr id="121" name="תמונה 120">
            <a:extLst>
              <a:ext uri="{FF2B5EF4-FFF2-40B4-BE49-F238E27FC236}">
                <a16:creationId xmlns:a16="http://schemas.microsoft.com/office/drawing/2014/main" id="{7354666C-76D0-4C26-BD50-C37F9EC13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866" y="219132"/>
            <a:ext cx="1535894" cy="466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667" y="227009"/>
            <a:ext cx="1655707" cy="432000"/>
          </a:xfrm>
        </p:spPr>
        <p:txBody>
          <a:bodyPr vert="horz" lIns="0" tIns="0" rIns="0" bIns="0" rtlCol="0" anchor="ctr">
            <a:noAutofit/>
          </a:bodyPr>
          <a:lstStyle/>
          <a:p>
            <a:pPr algn="r" rtl="1"/>
            <a:r>
              <a:rPr lang="he-IL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הפתרון</a:t>
            </a:r>
            <a:endParaRPr lang="en-ZA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4" name="Picture 6" descr="Main Idea - BrainPOP">
            <a:extLst>
              <a:ext uri="{FF2B5EF4-FFF2-40B4-BE49-F238E27FC236}">
                <a16:creationId xmlns:a16="http://schemas.microsoft.com/office/drawing/2014/main" id="{603DA9A2-123E-403D-8A65-ED8C8FFB7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2360159"/>
            <a:ext cx="1122287" cy="84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45" title="group of triangles">
            <a:extLst>
              <a:ext uri="{FF2B5EF4-FFF2-40B4-BE49-F238E27FC236}">
                <a16:creationId xmlns:a16="http://schemas.microsoft.com/office/drawing/2014/main" id="{7FA9D7C8-8295-410F-93B6-F7ED314896BA}"/>
              </a:ext>
            </a:extLst>
          </p:cNvPr>
          <p:cNvGrpSpPr/>
          <p:nvPr/>
        </p:nvGrpSpPr>
        <p:grpSpPr>
          <a:xfrm>
            <a:off x="10975300" y="467527"/>
            <a:ext cx="1236545" cy="755146"/>
            <a:chOff x="9862160" y="831132"/>
            <a:chExt cx="1850209" cy="1915995"/>
          </a:xfrm>
        </p:grpSpPr>
        <p:sp>
          <p:nvSpPr>
            <p:cNvPr id="126" name="Freeform: Shape 15" title="triangles">
              <a:extLst>
                <a:ext uri="{FF2B5EF4-FFF2-40B4-BE49-F238E27FC236}">
                  <a16:creationId xmlns:a16="http://schemas.microsoft.com/office/drawing/2014/main" id="{4815100F-D352-4F3A-B253-A225EBFDCD96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27" name="Freeform: Shape 16" title="triangles">
              <a:extLst>
                <a:ext uri="{FF2B5EF4-FFF2-40B4-BE49-F238E27FC236}">
                  <a16:creationId xmlns:a16="http://schemas.microsoft.com/office/drawing/2014/main" id="{5BF55118-AA68-405D-8EBC-622C71B51ACE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28" name="Freeform: Shape 17" title="triangles">
              <a:extLst>
                <a:ext uri="{FF2B5EF4-FFF2-40B4-BE49-F238E27FC236}">
                  <a16:creationId xmlns:a16="http://schemas.microsoft.com/office/drawing/2014/main" id="{ECCAB5FA-A8AC-4C4F-BC02-B6A0FE6F6205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29" name="Freeform: Shape 18" title="triangles">
              <a:extLst>
                <a:ext uri="{FF2B5EF4-FFF2-40B4-BE49-F238E27FC236}">
                  <a16:creationId xmlns:a16="http://schemas.microsoft.com/office/drawing/2014/main" id="{427D3EFC-EDEC-4FD5-9825-B6E0E9DA4770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0" name="Freeform: Shape 19" title="triangles">
              <a:extLst>
                <a:ext uri="{FF2B5EF4-FFF2-40B4-BE49-F238E27FC236}">
                  <a16:creationId xmlns:a16="http://schemas.microsoft.com/office/drawing/2014/main" id="{BCC4938A-392A-4334-BF07-545E79353F90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1" name="Freeform: Shape 20" title="triangles">
              <a:extLst>
                <a:ext uri="{FF2B5EF4-FFF2-40B4-BE49-F238E27FC236}">
                  <a16:creationId xmlns:a16="http://schemas.microsoft.com/office/drawing/2014/main" id="{F5B68638-8B1E-4BC1-B630-774B17A4CF4D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2" name="Freeform: Shape 21" title="triangles">
              <a:extLst>
                <a:ext uri="{FF2B5EF4-FFF2-40B4-BE49-F238E27FC236}">
                  <a16:creationId xmlns:a16="http://schemas.microsoft.com/office/drawing/2014/main" id="{7671A5C0-25C8-44D8-8F4F-6C666C786C19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3" name="Freeform: Shape 22" title="triangles">
              <a:extLst>
                <a:ext uri="{FF2B5EF4-FFF2-40B4-BE49-F238E27FC236}">
                  <a16:creationId xmlns:a16="http://schemas.microsoft.com/office/drawing/2014/main" id="{E9904384-3C8C-4B8A-A9F7-E9A372A9EFA3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4" name="Freeform: Shape 23" title="triangles">
              <a:extLst>
                <a:ext uri="{FF2B5EF4-FFF2-40B4-BE49-F238E27FC236}">
                  <a16:creationId xmlns:a16="http://schemas.microsoft.com/office/drawing/2014/main" id="{54DD2711-3AA5-4978-ABE5-9F485E622F8A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5" name="Freeform: Shape 24" title="triangles">
              <a:extLst>
                <a:ext uri="{FF2B5EF4-FFF2-40B4-BE49-F238E27FC236}">
                  <a16:creationId xmlns:a16="http://schemas.microsoft.com/office/drawing/2014/main" id="{065227CB-E322-48A1-B4A4-0DCEBA81BA3E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6" name="Freeform: Shape 25" title="triangles">
              <a:extLst>
                <a:ext uri="{FF2B5EF4-FFF2-40B4-BE49-F238E27FC236}">
                  <a16:creationId xmlns:a16="http://schemas.microsoft.com/office/drawing/2014/main" id="{C30A86A4-4E99-4D84-AF29-B55D7C750658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7" name="Freeform: Shape 26" title="triangles">
              <a:extLst>
                <a:ext uri="{FF2B5EF4-FFF2-40B4-BE49-F238E27FC236}">
                  <a16:creationId xmlns:a16="http://schemas.microsoft.com/office/drawing/2014/main" id="{0C617B72-02CA-48BF-B795-131577502391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8" name="Freeform: Shape 27" title="triangles">
              <a:extLst>
                <a:ext uri="{FF2B5EF4-FFF2-40B4-BE49-F238E27FC236}">
                  <a16:creationId xmlns:a16="http://schemas.microsoft.com/office/drawing/2014/main" id="{8EC049DF-BDFF-46C6-802F-615D1C1F314E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9" name="Freeform: Shape 28" title="triangles">
              <a:extLst>
                <a:ext uri="{FF2B5EF4-FFF2-40B4-BE49-F238E27FC236}">
                  <a16:creationId xmlns:a16="http://schemas.microsoft.com/office/drawing/2014/main" id="{947377EB-6D93-49AC-A172-18E8553F366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3301068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b="1" dirty="0"/>
              <a:t>איסוף המידע</a:t>
            </a:r>
            <a:endParaRPr lang="en-ZA" b="1" dirty="0"/>
          </a:p>
        </p:txBody>
      </p:sp>
      <p:cxnSp>
        <p:nvCxnSpPr>
          <p:cNvPr id="80" name="Straight Connector 79" descr="Second divider line on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76CDC11-197B-444F-A120-E31CE5B1B6DE}"/>
              </a:ext>
            </a:extLst>
          </p:cNvPr>
          <p:cNvSpPr txBox="1">
            <a:spLocks/>
          </p:cNvSpPr>
          <p:nvPr/>
        </p:nvSpPr>
        <p:spPr>
          <a:xfrm>
            <a:off x="8992644" y="2534180"/>
            <a:ext cx="300240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ZA" dirty="0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8459D1D7-ACF0-4FB6-B3C2-A6929E65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0" y="6205988"/>
            <a:ext cx="1813503" cy="335716"/>
          </a:xfrm>
          <a:prstGeom prst="rect">
            <a:avLst/>
          </a:prstGeom>
        </p:spPr>
      </p:pic>
      <p:pic>
        <p:nvPicPr>
          <p:cNvPr id="26" name="מציין מיקום של תמונה 25">
            <a:extLst>
              <a:ext uri="{FF2B5EF4-FFF2-40B4-BE49-F238E27FC236}">
                <a16:creationId xmlns:a16="http://schemas.microsoft.com/office/drawing/2014/main" id="{C7197F47-BBAC-4265-A7A8-8A7BA3D6A66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l="21700" r="21700"/>
          <a:stretch>
            <a:fillRect/>
          </a:stretch>
        </p:blipFill>
        <p:spPr/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BB694858-F596-4839-AC06-EB23D3B3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1295403"/>
            <a:ext cx="1813503" cy="335082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3715" y="1377077"/>
            <a:ext cx="5614654" cy="4778113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0" dirty="0"/>
              <a:t>אין לאתרי שמכילים את המידע </a:t>
            </a:r>
            <a:r>
              <a:rPr lang="en-US" b="0" dirty="0"/>
              <a:t>API</a:t>
            </a:r>
            <a:r>
              <a:rPr lang="he-IL" b="0" dirty="0"/>
              <a:t> מספק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0" dirty="0"/>
              <a:t>יצירת </a:t>
            </a:r>
            <a:r>
              <a:rPr lang="en-US" b="0" dirty="0"/>
              <a:t>Scraper</a:t>
            </a:r>
            <a:r>
              <a:rPr lang="he-IL" b="0" dirty="0"/>
              <a:t>- </a:t>
            </a:r>
          </a:p>
          <a:p>
            <a:pPr algn="r" rtl="1"/>
            <a:r>
              <a:rPr lang="he-IL" b="0" dirty="0">
                <a:latin typeface="Calibri Light" panose="020F0302020204030204" pitchFamily="34" charset="0"/>
                <a:ea typeface="Calibri" panose="020F0502020204030204" pitchFamily="34" charset="0"/>
              </a:rPr>
              <a:t>    </a:t>
            </a:r>
            <a:r>
              <a:rPr lang="he-IL" sz="1800" b="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ע"י חבילת</a:t>
            </a:r>
            <a:r>
              <a:rPr lang="en-US" sz="1800" b="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Selenium </a:t>
            </a:r>
            <a:r>
              <a:rPr lang="he-IL" sz="1800" b="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, יצירת סקריפט שמשתלט על הדפדפן	</a:t>
            </a:r>
          </a:p>
          <a:p>
            <a:pPr algn="r" rtl="1"/>
            <a:r>
              <a:rPr lang="he-IL" b="0" dirty="0">
                <a:latin typeface="Calibri Light" panose="020F0302020204030204" pitchFamily="34" charset="0"/>
                <a:ea typeface="Calibri" panose="020F0502020204030204" pitchFamily="34" charset="0"/>
              </a:rPr>
              <a:t>   </a:t>
            </a:r>
            <a:r>
              <a:rPr lang="he-IL" sz="1800" b="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באמצעות </a:t>
            </a:r>
            <a:r>
              <a:rPr lang="en-US" sz="1800" b="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ChromeDriver</a:t>
            </a:r>
            <a:r>
              <a:rPr lang="he-IL" sz="1800" b="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, </a:t>
            </a:r>
            <a:r>
              <a:rPr lang="he-IL" b="0" dirty="0">
                <a:latin typeface="Calibri Light" panose="020F0302020204030204" pitchFamily="34" charset="0"/>
              </a:rPr>
              <a:t>מאפשר להגיע למידע הנדרש.</a:t>
            </a:r>
          </a:p>
          <a:p>
            <a:pPr algn="r" rtl="1"/>
            <a:endParaRPr lang="he-IL" b="0" dirty="0">
              <a:latin typeface="Calibri Light" panose="020F030202020403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b="0" dirty="0"/>
              <a:t>אתגרים-</a:t>
            </a:r>
          </a:p>
          <a:p>
            <a:pPr marL="828675" lvl="1" indent="-285750" algn="r" rtl="1">
              <a:buFont typeface="Wingdings" panose="05000000000000000000" pitchFamily="2" charset="2"/>
              <a:buChar char="Ø"/>
            </a:pPr>
            <a:r>
              <a:rPr lang="he-IL" dirty="0"/>
              <a:t>יצירת קוד גנרי לדפים שונים</a:t>
            </a:r>
          </a:p>
          <a:p>
            <a:pPr marL="828675" lvl="1" indent="-285750" algn="r" rtl="1">
              <a:buFont typeface="Wingdings" panose="05000000000000000000" pitchFamily="2" charset="2"/>
              <a:buChar char="Ø"/>
            </a:pPr>
            <a:r>
              <a:rPr lang="he-IL" b="0" dirty="0"/>
              <a:t>תחזוקה של הקוד במקרה של שינוי האתר</a:t>
            </a:r>
          </a:p>
          <a:p>
            <a:pPr marL="828675" lvl="1" indent="-285750" algn="r" rtl="1">
              <a:buFont typeface="Wingdings" panose="05000000000000000000" pitchFamily="2" charset="2"/>
              <a:buChar char="Ø"/>
            </a:pPr>
            <a:r>
              <a:rPr lang="he-IL" b="0" dirty="0"/>
              <a:t>בהשתלטות ע"י סקריפט- חשש לתגובה שונה מהאתרים</a:t>
            </a:r>
          </a:p>
          <a:p>
            <a:pPr marL="828675" lvl="1" indent="-285750" algn="r" rtl="1">
              <a:buFont typeface="Wingdings" panose="05000000000000000000" pitchFamily="2" charset="2"/>
              <a:buChar char="Ø"/>
            </a:pPr>
            <a:r>
              <a:rPr lang="he-IL" b="0" dirty="0"/>
              <a:t>תזמון תשובות מהשרת    	 	</a:t>
            </a:r>
          </a:p>
          <a:p>
            <a:pPr algn="r" rtl="1"/>
            <a:endParaRPr lang="he-IL" b="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ZA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ZA" dirty="0"/>
          </a:p>
          <a:p>
            <a:pPr algn="r" rtl="1"/>
            <a:endParaRPr lang="en-ZA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2086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b="1" dirty="0"/>
              <a:t>איסוף המידע</a:t>
            </a:r>
            <a:endParaRPr lang="en-ZA" b="1" dirty="0"/>
          </a:p>
        </p:txBody>
      </p:sp>
      <p:cxnSp>
        <p:nvCxnSpPr>
          <p:cNvPr id="80" name="Straight Connector 79" descr="Second divider line on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76CDC11-197B-444F-A120-E31CE5B1B6DE}"/>
              </a:ext>
            </a:extLst>
          </p:cNvPr>
          <p:cNvSpPr txBox="1">
            <a:spLocks/>
          </p:cNvSpPr>
          <p:nvPr/>
        </p:nvSpPr>
        <p:spPr>
          <a:xfrm>
            <a:off x="8992644" y="2534180"/>
            <a:ext cx="300240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ZA" dirty="0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8459D1D7-ACF0-4FB6-B3C2-A6929E652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50" y="6205988"/>
            <a:ext cx="1813503" cy="335716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BB694858-F596-4839-AC06-EB23D3B34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1295403"/>
            <a:ext cx="1813503" cy="335082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3715" y="1377077"/>
            <a:ext cx="5614654" cy="4778113"/>
          </a:xfrm>
        </p:spPr>
        <p:txBody>
          <a:bodyPr/>
          <a:lstStyle/>
          <a:p>
            <a:pPr algn="r" rtl="1"/>
            <a:endParaRPr lang="he-IL" b="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ZA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ZA" dirty="0"/>
          </a:p>
          <a:p>
            <a:pPr algn="r" rtl="1"/>
            <a:endParaRPr lang="en-ZA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6" name="jobMe">
            <a:hlinkClick r:id="" action="ppaction://media"/>
            <a:extLst>
              <a:ext uri="{FF2B5EF4-FFF2-40B4-BE49-F238E27FC236}">
                <a16:creationId xmlns:a16="http://schemas.microsoft.com/office/drawing/2014/main" id="{46031AA4-D690-4A3C-8E49-6C47E0FAD5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7004" y="1295403"/>
            <a:ext cx="8775697" cy="49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18C7F80-7FEF-4289-ADF1-A9509840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0" y="6205988"/>
            <a:ext cx="1813503" cy="33571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6E7EC2A-D6DD-4314-9147-0864337B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/>
          <a:p>
            <a:pPr algn="r" rtl="1"/>
            <a:r>
              <a:rPr lang="he-IL" b="1" dirty="0"/>
              <a:t>איסוף המידע</a:t>
            </a:r>
            <a:endParaRPr lang="en-ZA" b="1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BFAF54F1-0890-4FA0-AC61-AD64D2C2C3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86473" y="1562793"/>
            <a:ext cx="8819053" cy="411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F71E23EE-FB85-452C-87B8-A9CA0BB20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595" y="4356354"/>
            <a:ext cx="1495426" cy="18716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18C7F80-7FEF-4289-ADF1-A9509840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0" y="6205988"/>
            <a:ext cx="1813503" cy="33571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6E7EC2A-D6DD-4314-9147-0864337B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/>
          <a:p>
            <a:pPr algn="r" rtl="1"/>
            <a:r>
              <a:rPr lang="he-IL" b="1" dirty="0"/>
              <a:t>קבלת נושאים עיקריים</a:t>
            </a:r>
            <a:endParaRPr lang="en-ZA" b="1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4B71D65-FF16-43F3-B9FA-A6F67CFCBB26}"/>
              </a:ext>
            </a:extLst>
          </p:cNvPr>
          <p:cNvSpPr txBox="1">
            <a:spLocks/>
          </p:cNvSpPr>
          <p:nvPr/>
        </p:nvSpPr>
        <p:spPr>
          <a:xfrm>
            <a:off x="1257300" y="1377077"/>
            <a:ext cx="10671069" cy="477811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 rtl="1"/>
            <a:r>
              <a:rPr lang="en-US" dirty="0"/>
              <a:t>Topic Modeling</a:t>
            </a:r>
            <a:r>
              <a:rPr lang="he-IL" dirty="0"/>
              <a:t> - </a:t>
            </a:r>
          </a:p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  <a:ea typeface="Calibri" panose="020F0502020204030204" pitchFamily="34" charset="0"/>
              </a:rPr>
              <a:t>     תחום </a:t>
            </a:r>
            <a:r>
              <a:rPr lang="he-IL" dirty="0"/>
              <a:t>שעוסק</a:t>
            </a:r>
            <a:r>
              <a:rPr lang="he-IL" dirty="0">
                <a:latin typeface="Calibri Light" panose="020F0302020204030204" pitchFamily="34" charset="0"/>
                <a:ea typeface="Calibri" panose="020F0502020204030204" pitchFamily="34" charset="0"/>
              </a:rPr>
              <a:t> במודלי שפה סטטיסטיים המאפשרים לזהות  נושאים </a:t>
            </a:r>
            <a:r>
              <a:rPr lang="he-IL" dirty="0">
                <a:latin typeface="Calibri Light" panose="020F0302020204030204" pitchFamily="34" charset="0"/>
              </a:rPr>
              <a:t>מופשטים באוסף של מסמכים.</a:t>
            </a:r>
          </a:p>
          <a:p>
            <a:pPr algn="r" rtl="1"/>
            <a:endParaRPr lang="he-IL" dirty="0">
              <a:latin typeface="Calibri Light" panose="020F0302020204030204" pitchFamily="34" charset="0"/>
            </a:endParaRPr>
          </a:p>
          <a:p>
            <a:pPr marL="285750" indent="-285750" algn="r" rtl="1"/>
            <a:r>
              <a:rPr lang="en-US" dirty="0"/>
              <a:t>LDA  - Latent</a:t>
            </a:r>
            <a:r>
              <a:rPr lang="en-US" dirty="0"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en-US" dirty="0"/>
              <a:t>Dirichlet</a:t>
            </a:r>
            <a:r>
              <a:rPr lang="en-US" dirty="0"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en-US" dirty="0"/>
              <a:t>Allocation</a:t>
            </a:r>
            <a:endParaRPr lang="he-IL" dirty="0"/>
          </a:p>
          <a:p>
            <a:pPr marL="0" indent="0" algn="r" rtl="1">
              <a:buNone/>
            </a:pPr>
            <a:r>
              <a:rPr lang="he-IL" dirty="0"/>
              <a:t>     נשתמש במודל זה כדי לזהות ממאגר שאלות עבור משרה בחברה מסוימת את המילים בעלות המשקל הגבוה</a:t>
            </a:r>
          </a:p>
          <a:p>
            <a:pPr marL="0" indent="0" algn="r" rtl="1">
              <a:buNone/>
            </a:pPr>
            <a:r>
              <a:rPr lang="he-IL" dirty="0"/>
              <a:t>     ביותר, מילות מפתח אלו ימקדו את המועמד לקראת השאלות שיכולות להישאל בראיון.</a:t>
            </a:r>
          </a:p>
          <a:p>
            <a:pPr algn="r" rtl="1"/>
            <a:endParaRPr lang="he-IL" dirty="0"/>
          </a:p>
          <a:p>
            <a:pPr marL="285750" indent="-285750" algn="r" rtl="1"/>
            <a:endParaRPr lang="en-ZA" dirty="0"/>
          </a:p>
          <a:p>
            <a:pPr marL="285750" indent="-285750" algn="r" rtl="1"/>
            <a:endParaRPr lang="en-ZA" dirty="0"/>
          </a:p>
          <a:p>
            <a:pPr algn="r" rtl="1"/>
            <a:endParaRPr lang="en-ZA" dirty="0"/>
          </a:p>
          <a:p>
            <a:pPr marL="285750" indent="-285750" algn="r" rtl="1"/>
            <a:endParaRPr lang="en-ZA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7E78912-8E0F-412A-92E9-92774C797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895" y="4503990"/>
            <a:ext cx="1200150" cy="1609725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31EE1D19-03AD-46DB-85CE-F3368E2B0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079" y="4403674"/>
            <a:ext cx="1495426" cy="1871662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11671932-0D6C-4D95-9947-598F33C4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1144">
            <a:off x="5296754" y="4307437"/>
            <a:ext cx="1495426" cy="1871662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9711FA1-B72B-49C2-9F09-1930EB5674BF}"/>
              </a:ext>
            </a:extLst>
          </p:cNvPr>
          <p:cNvSpPr txBox="1">
            <a:spLocks/>
          </p:cNvSpPr>
          <p:nvPr/>
        </p:nvSpPr>
        <p:spPr>
          <a:xfrm>
            <a:off x="2712254" y="4065840"/>
            <a:ext cx="926994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en-US" b="1" dirty="0"/>
              <a:t>google</a:t>
            </a:r>
            <a:endParaRPr lang="en-ZA" b="1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4CB2081-C428-4378-B058-B4B0B6570A95}"/>
              </a:ext>
            </a:extLst>
          </p:cNvPr>
          <p:cNvSpPr txBox="1">
            <a:spLocks/>
          </p:cNvSpPr>
          <p:nvPr/>
        </p:nvSpPr>
        <p:spPr>
          <a:xfrm>
            <a:off x="5429416" y="4058841"/>
            <a:ext cx="1142204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en-US" b="1" dirty="0"/>
              <a:t>microsoft</a:t>
            </a:r>
            <a:endParaRPr lang="en-ZA" b="1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C0AF88C-E5C5-4997-9189-FC72C7BA0D00}"/>
              </a:ext>
            </a:extLst>
          </p:cNvPr>
          <p:cNvSpPr txBox="1">
            <a:spLocks/>
          </p:cNvSpPr>
          <p:nvPr/>
        </p:nvSpPr>
        <p:spPr>
          <a:xfrm>
            <a:off x="7777603" y="4065840"/>
            <a:ext cx="1142204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1">
              <a:buNone/>
            </a:pPr>
            <a:r>
              <a:rPr lang="en-US" b="1" dirty="0"/>
              <a:t>apple</a:t>
            </a:r>
            <a:endParaRPr lang="en-ZA" b="1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EF20622C-748D-491B-AC99-E1EA82DE7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835" y="4497840"/>
            <a:ext cx="1219200" cy="165735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F75CC7DF-F045-4614-96D3-37CB12B46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406" y="4403674"/>
            <a:ext cx="1371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18C7F80-7FEF-4289-ADF1-A9509840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0" y="6205988"/>
            <a:ext cx="1813503" cy="33571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6E7EC2A-D6DD-4314-9147-0864337B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/>
          <a:p>
            <a:pPr algn="r" rtl="1"/>
            <a:r>
              <a:rPr lang="he-IL" b="1" dirty="0"/>
              <a:t>קבלת חוות דעת כללית</a:t>
            </a:r>
            <a:endParaRPr lang="en-ZA" b="1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4B71D65-FF16-43F3-B9FA-A6F67CFCBB26}"/>
              </a:ext>
            </a:extLst>
          </p:cNvPr>
          <p:cNvSpPr txBox="1">
            <a:spLocks/>
          </p:cNvSpPr>
          <p:nvPr/>
        </p:nvSpPr>
        <p:spPr>
          <a:xfrm>
            <a:off x="1257300" y="1377078"/>
            <a:ext cx="10671069" cy="251864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 rtl="1"/>
            <a:r>
              <a:rPr lang="en-US" dirty="0"/>
              <a:t>Sentiment Analysis</a:t>
            </a:r>
            <a:r>
              <a:rPr lang="he-IL" dirty="0"/>
              <a:t>- </a:t>
            </a:r>
          </a:p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  <a:ea typeface="Calibri" panose="020F0502020204030204" pitchFamily="34" charset="0"/>
              </a:rPr>
              <a:t>     טכנולוגיה המאפשרת לסווג נתוני שפה בהתאם להגדרת הבעיה הנתונה. </a:t>
            </a:r>
          </a:p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</a:rPr>
              <a:t>     במערכת שלנו אנו רוצים לסווג את חוות הדעות לאופי שלילי וחיובי. המידע אינו מתויג- השתמשנו בטכניקה</a:t>
            </a:r>
          </a:p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</a:rPr>
              <a:t>     שמתבססת על מילון של </a:t>
            </a:r>
            <a:r>
              <a:rPr lang="en-US" dirty="0" err="1">
                <a:latin typeface="Calibri Light" panose="020F0302020204030204" pitchFamily="34" charset="0"/>
              </a:rPr>
              <a:t>SentiWordNet</a:t>
            </a:r>
            <a:r>
              <a:rPr lang="en-US" dirty="0">
                <a:latin typeface="Calibri Light" panose="020F0302020204030204" pitchFamily="34" charset="0"/>
              </a:rPr>
              <a:t> </a:t>
            </a:r>
            <a:r>
              <a:rPr lang="he-IL" dirty="0">
                <a:latin typeface="Calibri Light" panose="020F0302020204030204" pitchFamily="34" charset="0"/>
              </a:rPr>
              <a:t> בעזרתו ניתן לסווג את נתוני השפה במערכת שלנו לחיוביים ושלילים.</a:t>
            </a:r>
          </a:p>
          <a:p>
            <a:pPr algn="r" rtl="1"/>
            <a:endParaRPr lang="he-IL" dirty="0">
              <a:latin typeface="Calibri Light" panose="020F0302020204030204" pitchFamily="34" charset="0"/>
            </a:endParaRPr>
          </a:p>
          <a:p>
            <a:pPr marL="0" indent="0" algn="r" rtl="1">
              <a:buNone/>
            </a:pPr>
            <a:endParaRPr lang="he-IL" dirty="0"/>
          </a:p>
          <a:p>
            <a:pPr marL="285750" indent="-285750" algn="r" rtl="1"/>
            <a:endParaRPr lang="en-ZA" dirty="0"/>
          </a:p>
          <a:p>
            <a:pPr marL="285750" indent="-285750" algn="r" rtl="1"/>
            <a:endParaRPr lang="en-ZA" dirty="0"/>
          </a:p>
          <a:p>
            <a:pPr algn="r" rtl="1"/>
            <a:endParaRPr lang="en-ZA" dirty="0"/>
          </a:p>
          <a:p>
            <a:pPr marL="285750" indent="-285750" algn="r" rtl="1"/>
            <a:endParaRPr lang="en-ZA" dirty="0"/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B3DA271D-9DE9-4B35-B58C-55752A401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8" y="3359139"/>
            <a:ext cx="3302268" cy="2660661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8B0845B-9FC4-4F96-8CF2-4239C6DD29B6}"/>
              </a:ext>
            </a:extLst>
          </p:cNvPr>
          <p:cNvSpPr txBox="1">
            <a:spLocks/>
          </p:cNvSpPr>
          <p:nvPr/>
        </p:nvSpPr>
        <p:spPr>
          <a:xfrm>
            <a:off x="330306" y="2965308"/>
            <a:ext cx="926994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en-US" b="1" dirty="0"/>
              <a:t>google</a:t>
            </a:r>
            <a:endParaRPr lang="en-ZA" b="1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BE168689-8303-4B3D-91C8-97062FDD2797}"/>
              </a:ext>
            </a:extLst>
          </p:cNvPr>
          <p:cNvSpPr txBox="1">
            <a:spLocks/>
          </p:cNvSpPr>
          <p:nvPr/>
        </p:nvSpPr>
        <p:spPr>
          <a:xfrm>
            <a:off x="8416547" y="2965308"/>
            <a:ext cx="1142204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1">
              <a:buNone/>
            </a:pPr>
            <a:r>
              <a:rPr lang="en-US" b="1" dirty="0"/>
              <a:t>apple</a:t>
            </a:r>
            <a:endParaRPr lang="en-ZA" b="1" dirty="0"/>
          </a:p>
        </p:txBody>
      </p:sp>
      <p:pic>
        <p:nvPicPr>
          <p:cNvPr id="39" name="תמונה 38">
            <a:extLst>
              <a:ext uri="{FF2B5EF4-FFF2-40B4-BE49-F238E27FC236}">
                <a16:creationId xmlns:a16="http://schemas.microsoft.com/office/drawing/2014/main" id="{CE4EBC4A-5E1F-47B0-86FB-9D4B3F63D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86" y="3585465"/>
            <a:ext cx="3075547" cy="2292322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F966A238-4B10-4D57-838F-181D8892BC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34" t="10515" r="7554" b="11371"/>
          <a:stretch/>
        </p:blipFill>
        <p:spPr>
          <a:xfrm>
            <a:off x="749968" y="3726635"/>
            <a:ext cx="2831432" cy="1997889"/>
          </a:xfrm>
          <a:prstGeom prst="rect">
            <a:avLst/>
          </a:prstGeom>
        </p:spPr>
      </p:pic>
      <p:pic>
        <p:nvPicPr>
          <p:cNvPr id="40" name="תמונה 39">
            <a:extLst>
              <a:ext uri="{FF2B5EF4-FFF2-40B4-BE49-F238E27FC236}">
                <a16:creationId xmlns:a16="http://schemas.microsoft.com/office/drawing/2014/main" id="{63FBB118-C735-491A-A6EC-49C6598D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32061">
            <a:off x="4497287" y="3410531"/>
            <a:ext cx="3027716" cy="2557876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6A8599F0-3434-433F-A137-7796E8CF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775" y="3467100"/>
            <a:ext cx="3075547" cy="2375340"/>
          </a:xfrm>
          <a:prstGeom prst="rect">
            <a:avLst/>
          </a:prstGeom>
        </p:spPr>
      </p:pic>
      <p:pic>
        <p:nvPicPr>
          <p:cNvPr id="42" name="תמונה 41">
            <a:extLst>
              <a:ext uri="{FF2B5EF4-FFF2-40B4-BE49-F238E27FC236}">
                <a16:creationId xmlns:a16="http://schemas.microsoft.com/office/drawing/2014/main" id="{7A6CE45C-3E85-4A89-90D1-C6A59C514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731" y="3359139"/>
            <a:ext cx="3302268" cy="2660661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8A059B0A-B20A-4124-8BBE-0B60D67C8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070" y="3566415"/>
            <a:ext cx="3044519" cy="2292322"/>
          </a:xfrm>
          <a:prstGeom prst="rect">
            <a:avLst/>
          </a:prstGeom>
        </p:spPr>
      </p:pic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782ECF7-F2C6-49E4-A31E-F20829472781}"/>
              </a:ext>
            </a:extLst>
          </p:cNvPr>
          <p:cNvSpPr txBox="1">
            <a:spLocks/>
          </p:cNvSpPr>
          <p:nvPr/>
        </p:nvSpPr>
        <p:spPr>
          <a:xfrm>
            <a:off x="4267336" y="2965308"/>
            <a:ext cx="1142204" cy="43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en-US" b="1" dirty="0"/>
              <a:t>microsoft</a:t>
            </a:r>
            <a:endParaRPr lang="en-ZA" b="1" dirty="0"/>
          </a:p>
        </p:txBody>
      </p:sp>
      <p:pic>
        <p:nvPicPr>
          <p:cNvPr id="45" name="תמונה 44">
            <a:extLst>
              <a:ext uri="{FF2B5EF4-FFF2-40B4-BE49-F238E27FC236}">
                <a16:creationId xmlns:a16="http://schemas.microsoft.com/office/drawing/2014/main" id="{802B00E5-B4BA-41AB-8906-C90677E9B9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91" t="11636" r="11995" b="12649"/>
          <a:stretch/>
        </p:blipFill>
        <p:spPr>
          <a:xfrm>
            <a:off x="4632627" y="3578057"/>
            <a:ext cx="2801664" cy="2115255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14075808-CB3E-4D17-8446-4FB29B51B5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41" t="11324" r="4091" b="10175"/>
          <a:stretch/>
        </p:blipFill>
        <p:spPr>
          <a:xfrm>
            <a:off x="8653273" y="3662781"/>
            <a:ext cx="2855434" cy="20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72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vironment Pitch Deck_01_SB - v5.potx" id="{335E21F8-9526-48A9-BC19-0B3266AD6F57}" vid="{68CAD4D2-7C02-4490-9E57-98F03D5A70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 deck</Template>
  <TotalTime>0</TotalTime>
  <Words>375</Words>
  <Application>Microsoft Office PowerPoint</Application>
  <PresentationFormat>מסך רחב</PresentationFormat>
  <Paragraphs>93</Paragraphs>
  <Slides>14</Slides>
  <Notes>1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3" baseType="lpstr">
      <vt:lpstr>MS PGothic</vt:lpstr>
      <vt:lpstr>Arial</vt:lpstr>
      <vt:lpstr>Calibri</vt:lpstr>
      <vt:lpstr>Calibri Light</vt:lpstr>
      <vt:lpstr>David</vt:lpstr>
      <vt:lpstr>Rockwell</vt:lpstr>
      <vt:lpstr>Times New Roman</vt:lpstr>
      <vt:lpstr>Wingdings</vt:lpstr>
      <vt:lpstr>Office Theme</vt:lpstr>
      <vt:lpstr>Job Me</vt:lpstr>
      <vt:lpstr>קצת עלינו...</vt:lpstr>
      <vt:lpstr>הצורך והבעיות באלטרנטיבות כיום</vt:lpstr>
      <vt:lpstr>הפתרון</vt:lpstr>
      <vt:lpstr>איסוף המידע</vt:lpstr>
      <vt:lpstr>איסוף המידע</vt:lpstr>
      <vt:lpstr>איסוף המידע</vt:lpstr>
      <vt:lpstr>קבלת נושאים עיקריים</vt:lpstr>
      <vt:lpstr>קבלת חוות דעת כללית</vt:lpstr>
      <vt:lpstr>המערכת</vt:lpstr>
      <vt:lpstr>מסקנות</vt:lpstr>
      <vt:lpstr>שאלות ?</vt:lpstr>
      <vt:lpstr> הצוות שלנו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2018-11-09T18:25:08Z</dcterms:created>
  <dcterms:modified xsi:type="dcterms:W3CDTF">2020-12-26T19:10:52Z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2018-08-01T18:20:56.2056055Z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TitusGUID">
    <vt:lpwstr>146c9f88-41ef-4ac2-a6a6-4110722a8e16</vt:lpwstr>
  </property>
  <property fmtid="{D5CDD505-2E9C-101B-9397-08002B2CF9AE}" pid="11" name="CTP_TimeStamp">
    <vt:lpwstr>2018-11-11 20:18:12Z</vt:lpwstr>
  </property>
  <property fmtid="{D5CDD505-2E9C-101B-9397-08002B2CF9AE}" pid="12" name="CTP_BU">
    <vt:lpwstr>NA</vt:lpwstr>
  </property>
  <property fmtid="{D5CDD505-2E9C-101B-9397-08002B2CF9AE}" pid="13" name="CTP_IDSID">
    <vt:lpwstr>NA</vt:lpwstr>
  </property>
  <property fmtid="{D5CDD505-2E9C-101B-9397-08002B2CF9AE}" pid="14" name="CTP_WWID">
    <vt:lpwstr>NA</vt:lpwstr>
  </property>
  <property fmtid="{D5CDD505-2E9C-101B-9397-08002B2CF9AE}" pid="15" name="CTPClassification">
    <vt:lpwstr>CTP_NT</vt:lpwstr>
  </property>
</Properties>
</file>